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 Extra Bold"/>
      <p:regular r:id="rId17"/>
    </p:embeddedFont>
    <p:embeddedFont>
      <p:font typeface="Syne"/>
      <p:regular r:id="rId18"/>
    </p:embeddedFont>
    <p:embeddedFont>
      <p:font typeface="Syn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2793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Land Type Classification using Sentinel-2 / NWPU-RESISC45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0574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Recommendations Engine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2010966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integrated recommendations engine translates classification results into actionable insights, guiding users towards optimal land utilization and planning.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97718"/>
            <a:ext cx="793790" cy="9526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32690" y="2856428"/>
            <a:ext cx="283952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Coordinates Input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232690" y="3199686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provides specific geographical coordinates for analysis.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650337"/>
            <a:ext cx="793790" cy="9526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32690" y="3809047"/>
            <a:ext cx="246280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Image Retrieval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7232690" y="4152305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System retrieves corresponding satellite imagery for the specified location.</a:t>
            </a:r>
            <a:endParaRPr lang="en-US" sz="12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02956"/>
            <a:ext cx="793790" cy="95261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32690" y="4761667"/>
            <a:ext cx="330446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Predicted Land Type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7232690" y="5104924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EfficientNetB0 model classifies the land type with high accuracy.</a:t>
            </a:r>
            <a:endParaRPr lang="en-US" sz="12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555575"/>
            <a:ext cx="793790" cy="95261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32690" y="5714286"/>
            <a:ext cx="253210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Suggested Uses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7232690" y="6057543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Rule-based engine provides 3–5 tailored land suitability recommendations.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6280190" y="6686788"/>
            <a:ext cx="7556421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engine provides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rule-based land suitability recommendations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offering 3–5 precise suggestions per land type. It's fully integrated across all prediction pages, ensuring a seamless user experience from input to actionable guidance.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2816"/>
            <a:ext cx="7560707" cy="353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Land Type Classification using Sentinel-2 / NWPU-RESISC45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8047" y="4247555"/>
            <a:ext cx="7560707" cy="848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Deep Learning Pipeline with ResNet50 &amp; EfficientNetB0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78047" y="5434965"/>
            <a:ext cx="7560707" cy="21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presentation details our advanced deep learning pipeline designed for precise land type classification using high-resolution satellite imagery. We leverage the Sentinel-2 dataset, processed through the NWPU-RESISC45 benchmark, to develop robust models for critical real-world applications. Our approach focuses on optimizing model performance and providing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726400"/>
            <a:ext cx="7590949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Critical Applications of Land Cover Classification</a:t>
            </a:r>
            <a:endParaRPr lang="en-US" sz="2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926" y="1844278"/>
            <a:ext cx="360521" cy="3605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2926" y="2385060"/>
            <a:ext cx="312884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Agriculture Monitoring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62926" y="2696766"/>
            <a:ext cx="7590949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Track crop health, yields, and seasonal changes to support global food security planning and resource allocation.</a:t>
            </a:r>
            <a:endParaRPr lang="en-US" sz="1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2926" y="3215759"/>
            <a:ext cx="360521" cy="3605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62926" y="3756541"/>
            <a:ext cx="435947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Water Resource Management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6262926" y="4068247"/>
            <a:ext cx="7590949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crucial water bodies, wetlands, and watersheds to support conservation efforts and monitor drought conditions.</a:t>
            </a:r>
            <a:endParaRPr lang="en-US" sz="1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2926" y="4587240"/>
            <a:ext cx="360521" cy="3605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2926" y="5128022"/>
            <a:ext cx="2207895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Urban Planning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6262926" y="5439728"/>
            <a:ext cx="7590949" cy="46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 urban sprawl, infrastructure development, and land use patterns to enable sustainable city growth and development.</a:t>
            </a:r>
            <a:endParaRPr lang="en-US" sz="11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2926" y="6189345"/>
            <a:ext cx="360521" cy="3605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62926" y="6730127"/>
            <a:ext cx="3240048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Environmental Studies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6262926" y="7041833"/>
            <a:ext cx="7590949" cy="46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Assess critical environmental issues such as deforestation, biodiversity loss, and the widespread impacts of climate change.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6967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The Classification Challenge: 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45 Distinct Land Types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102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primary challenge lies in accurately distinguishing over 45 distinct land types from high-resolution satellite imagery. This requires sophisticated automated deep learning approaches capable of discerning subtle visual differences across a wide range of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946" y="408503"/>
            <a:ext cx="712529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Dataset Overview: NWPU-RESISC45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519946" y="942023"/>
            <a:ext cx="8060055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NWPU-RESISC45 dataset is a cornerstone of this project, offering a comprehensive collection for remote sensing image classification.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519946" y="1183362"/>
            <a:ext cx="8060055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31,500</a:t>
            </a:r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high-resolution images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519946" y="1371481"/>
            <a:ext cx="8060055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45</a:t>
            </a:r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distinct land cover classes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519946" y="1559600"/>
            <a:ext cx="8060055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Approximately </a:t>
            </a:r>
            <a:pPr algn="l" indent="0" marL="0">
              <a:lnSpc>
                <a:spcPts val="1200"/>
              </a:lnSpc>
              <a:buNone/>
            </a:pPr>
            <a:r>
              <a:rPr lang="en-US" sz="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700</a:t>
            </a:r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images per class, ensuring balanced distribution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519946" y="1747718"/>
            <a:ext cx="8060055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Standardized resolution: </a:t>
            </a:r>
            <a:pPr algn="l" indent="0" marL="0">
              <a:lnSpc>
                <a:spcPts val="1200"/>
              </a:lnSpc>
              <a:buNone/>
            </a:pPr>
            <a:r>
              <a:rPr lang="en-US" sz="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224×224</a:t>
            </a:r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pixels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519946" y="1935837"/>
            <a:ext cx="8060055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Captures </a:t>
            </a:r>
            <a:pPr algn="l" indent="0" marL="0">
              <a:lnSpc>
                <a:spcPts val="1200"/>
              </a:lnSpc>
              <a:buNone/>
            </a:pPr>
            <a:r>
              <a:rPr lang="en-US" sz="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RGB</a:t>
            </a:r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color channels, sourced from Sentinel-2 satellite data</a:t>
            </a:r>
            <a:endParaRPr lang="en-US" sz="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3127" y="963692"/>
            <a:ext cx="3441621" cy="3441621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6" y="4622483"/>
            <a:ext cx="8833723" cy="494680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19946" y="9677876"/>
            <a:ext cx="13590508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dataset's uniform image count per class is critical for preventing bias and ensuring robust model training.</a:t>
            </a:r>
            <a:endParaRPr lang="en-US" sz="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933" y="473750"/>
            <a:ext cx="12911257" cy="511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Exploratory Data Analysis (EDA) Insights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02933" y="1378029"/>
            <a:ext cx="651260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EDA revealed key characteristics ensuring optimal model performance: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02933" y="1787247"/>
            <a:ext cx="6512600" cy="785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Balanced Class Distribution: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Each of the 45 classes contains approximately 700 images, crucial for unbiased model training and preventing overfitting to dominant classes.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02933" y="2630329"/>
            <a:ext cx="6512600" cy="785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Standardized Imagery: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All images are consistently resized to 224×224 pixels and normalized across RGB color channels, ensuring uniform input for our deep learning models.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02933" y="3473410"/>
            <a:ext cx="6512600" cy="785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Comprehensive Analysis: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The EDA Notebook includes detailed color histogram analysis, interactive sample image grids, and clear class distribution visualizations to thoroughly understand the dataset's properties.</a:t>
            </a:r>
            <a:endParaRPr lang="en-US" sz="12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2488" y="1414820"/>
            <a:ext cx="6186964" cy="618696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02933" y="7969925"/>
            <a:ext cx="13424535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These insights confirm the dataset's suitability for developing high-accuracy land type classification models.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3070205" cy="118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Performance: ResNet50 vs. EfficientNetB0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80098" y="2175748"/>
            <a:ext cx="1307020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conducted a rigorous comparison between two leading deep learning architectures to determine the most effective solution for our classification task.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80098" y="2691884"/>
            <a:ext cx="13070205" cy="1954530"/>
          </a:xfrm>
          <a:prstGeom prst="roundRect">
            <a:avLst>
              <a:gd name="adj" fmla="val 40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7718" y="2699504"/>
            <a:ext cx="13054965" cy="5454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77265" y="2820710"/>
            <a:ext cx="353377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4897517" y="2820710"/>
            <a:ext cx="352996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Validation Accuracy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8813959" y="2820710"/>
            <a:ext cx="483929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Notes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87718" y="3244929"/>
            <a:ext cx="13054965" cy="5454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77265" y="3366135"/>
            <a:ext cx="353377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ResNet50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4897517" y="3366135"/>
            <a:ext cx="352996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81.9%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8813959" y="3366135"/>
            <a:ext cx="483929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Strong baseline, robust foundational performance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87718" y="3790355"/>
            <a:ext cx="13054965" cy="8484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77265" y="3911560"/>
            <a:ext cx="353377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EfficientNetB0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4897517" y="3911560"/>
            <a:ext cx="352996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96.3%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8813959" y="3911560"/>
            <a:ext cx="4839295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Significantly improved accuracy through advanced optimization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80098" y="4859536"/>
            <a:ext cx="1307020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Performance Gain: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 substantial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14.4% increase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in validation accuracy was achieved with EfficientNetB0, demonstrating its superior capability.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780098" y="5375672"/>
            <a:ext cx="13070205" cy="2244804"/>
          </a:xfrm>
          <a:prstGeom prst="roundRect">
            <a:avLst>
              <a:gd name="adj" fmla="val 4888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57238" y="5375672"/>
            <a:ext cx="91440" cy="2244804"/>
          </a:xfrm>
          <a:prstGeom prst="roundRect">
            <a:avLst>
              <a:gd name="adj" fmla="val 87027"/>
            </a:avLst>
          </a:prstGeom>
          <a:solidFill>
            <a:srgbClr val="A9F00F"/>
          </a:solidFill>
          <a:ln/>
        </p:spPr>
      </p:sp>
      <p:sp>
        <p:nvSpPr>
          <p:cNvPr id="20" name="Text 18"/>
          <p:cNvSpPr/>
          <p:nvPr/>
        </p:nvSpPr>
        <p:spPr>
          <a:xfrm>
            <a:off x="1060966" y="5587960"/>
            <a:ext cx="472880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Optimization Techniques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060966" y="5997535"/>
            <a:ext cx="1257704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AdamW optimizer for efficient gradient descent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060966" y="6366748"/>
            <a:ext cx="1257704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Cosine annealing learning rate schedule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060966" y="6735961"/>
            <a:ext cx="1257704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Early stopping regularization to prevent overfitting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1060966" y="7105174"/>
            <a:ext cx="1257704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Advanced data augmentation: Flip, Rotation, MixUp, CutMix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622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7458"/>
            <a:ext cx="7572375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Interactive Streamlit Application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785813" y="1976914"/>
            <a:ext cx="4390073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interactive Streamlit application provides a user-friendly interface for real-time land type classification.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85813" y="2621280"/>
            <a:ext cx="4390073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Image Upload: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Intuitive drag-and-drop interface for seamless input of satellite imagery.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85813" y="3179207"/>
            <a:ext cx="4390073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 Inference: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Utilizes the optimized EfficientNetB0 model for rapid, real-time predictions.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85813" y="3737134"/>
            <a:ext cx="4390073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Land Type Prediction: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Displays probability scores for all 45 land classes, offering clear and actionable insights.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85813" y="4381500"/>
            <a:ext cx="4390073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application empowers users to quickly analyze satellite images and obtain precise land type classifications.</a:t>
            </a:r>
            <a:endParaRPr lang="en-US" sz="1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86" y="2012275"/>
            <a:ext cx="1959173" cy="1959173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202674"/>
            <a:ext cx="4114800" cy="2442091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0623" y="5799562"/>
            <a:ext cx="350282" cy="35028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78544" y="6782758"/>
            <a:ext cx="1022822" cy="78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Land Type Prediction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8264" y="5800219"/>
            <a:ext cx="350281" cy="35028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089509" y="6881275"/>
            <a:ext cx="1022822" cy="59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Inference</a:t>
            </a:r>
            <a:endParaRPr lang="en-US" sz="13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9228" y="5800219"/>
            <a:ext cx="350282" cy="35028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779455" y="6979792"/>
            <a:ext cx="1022822" cy="39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Image Upload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866" y="356592"/>
            <a:ext cx="12514183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Enhanced Features &amp; Historical Data Management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3866" y="1049417"/>
            <a:ext cx="4944904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Image Processing Enhancements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53866" y="1403509"/>
            <a:ext cx="671107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Preprocessing: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Automated adjustments for sharpness, brightness, and contrast.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53866" y="1643777"/>
            <a:ext cx="671107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Upscaling: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Enhances image resolution for clearer analysis.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53866" y="1884045"/>
            <a:ext cx="671107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Comparison View: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Side-by-side display of original vs. enhanced imagery.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53866" y="2124313"/>
            <a:ext cx="671107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Video Integration: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Extracts individual frames from videos for sequential prediction.</a:t>
            </a:r>
            <a:endParaRPr lang="en-US" sz="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866" y="2460069"/>
            <a:ext cx="6375440" cy="637544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73077" y="1049417"/>
            <a:ext cx="426136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Historical Data Management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473077" y="1403509"/>
            <a:ext cx="671107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Comprehensive Tools: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Save, Edit, Delete, Search, and Filter functionalities for historical predictions.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473077" y="1643777"/>
            <a:ext cx="671107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Export Options: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Easily export data to Excel for further analysis and reporting.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7473077" y="1884045"/>
            <a:ext cx="671107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Interactive Dashboard: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Visualize historical data with dynamic plots and integrated maps for trend analysis.</a:t>
            </a:r>
            <a:endParaRPr lang="en-US" sz="9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077" y="2219801"/>
            <a:ext cx="6375440" cy="6375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2025-12-11T22:49:50Z</dcterms:created>
  <dcterms:modified xsi:type="dcterms:W3CDTF">2025-12-11T22:49:50Z</dcterms:modified>
</cp:coreProperties>
</file>